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95" r:id="rId3"/>
    <p:sldId id="257" r:id="rId4"/>
    <p:sldId id="294" r:id="rId5"/>
    <p:sldId id="296" r:id="rId6"/>
    <p:sldId id="297" r:id="rId7"/>
    <p:sldId id="298" r:id="rId8"/>
    <p:sldId id="299" r:id="rId9"/>
    <p:sldId id="300" r:id="rId10"/>
    <p:sldId id="301" r:id="rId11"/>
    <p:sldId id="259" r:id="rId12"/>
    <p:sldId id="260" r:id="rId13"/>
    <p:sldId id="309" r:id="rId14"/>
    <p:sldId id="310" r:id="rId15"/>
    <p:sldId id="311" r:id="rId16"/>
    <p:sldId id="312" r:id="rId17"/>
    <p:sldId id="261" r:id="rId18"/>
    <p:sldId id="313" r:id="rId19"/>
    <p:sldId id="263" r:id="rId20"/>
    <p:sldId id="267" r:id="rId21"/>
    <p:sldId id="268" r:id="rId22"/>
    <p:sldId id="265" r:id="rId23"/>
    <p:sldId id="266" r:id="rId24"/>
    <p:sldId id="269" r:id="rId25"/>
    <p:sldId id="270" r:id="rId26"/>
    <p:sldId id="271" r:id="rId27"/>
    <p:sldId id="272" r:id="rId28"/>
    <p:sldId id="293" r:id="rId29"/>
    <p:sldId id="292"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60" autoAdjust="0"/>
    <p:restoredTop sz="94660"/>
  </p:normalViewPr>
  <p:slideViewPr>
    <p:cSldViewPr>
      <p:cViewPr varScale="1">
        <p:scale>
          <a:sx n="69" d="100"/>
          <a:sy n="69" d="100"/>
        </p:scale>
        <p:origin x="1410"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7/31/2020</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7/31/2020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7/31/2020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1D8BD707-D9CF-40AE-B4C6-C98DA3205C09}" type="datetimeFigureOut">
              <a:rPr lang="en-US" smtClean="0"/>
              <a:pPr/>
              <a:t>7/31/2020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7/31/2020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1447800"/>
            <a:ext cx="7239000" cy="914400"/>
          </a:xfrm>
        </p:spPr>
        <p:txBody>
          <a:bodyPr>
            <a:noAutofit/>
          </a:bodyPr>
          <a:lstStyle/>
          <a:p>
            <a:pPr algn="ctr"/>
            <a:r>
              <a:rPr lang="en-US" sz="4800" b="1" dirty="0" smtClean="0">
                <a:latin typeface="Times New Roman" pitchFamily="18" charset="0"/>
                <a:cs typeface="Times New Roman" pitchFamily="18" charset="0"/>
              </a:rPr>
              <a:t>CONSTRUCTION OF </a:t>
            </a:r>
            <a:r>
              <a:rPr lang="en-US" sz="4800" b="1" dirty="0" smtClean="0">
                <a:latin typeface="Times New Roman" pitchFamily="18" charset="0"/>
                <a:cs typeface="Times New Roman" pitchFamily="18" charset="0"/>
              </a:rPr>
              <a:t>AN ACHIEVEMENT </a:t>
            </a:r>
            <a:r>
              <a:rPr lang="en-US" sz="4800" b="1" dirty="0" smtClean="0">
                <a:latin typeface="Times New Roman" pitchFamily="18" charset="0"/>
                <a:cs typeface="Times New Roman" pitchFamily="18" charset="0"/>
              </a:rPr>
              <a:t>TEST</a:t>
            </a:r>
            <a:endParaRPr lang="en-US" sz="4800" b="1" dirty="0">
              <a:latin typeface="Times New Roman" pitchFamily="18" charset="0"/>
              <a:cs typeface="Times New Roman" pitchFamily="18" charset="0"/>
            </a:endParaRPr>
          </a:p>
        </p:txBody>
      </p:sp>
      <p:sp>
        <p:nvSpPr>
          <p:cNvPr id="3" name="Subtitle 2"/>
          <p:cNvSpPr>
            <a:spLocks noGrp="1"/>
          </p:cNvSpPr>
          <p:nvPr>
            <p:ph type="subTitle" idx="1"/>
          </p:nvPr>
        </p:nvSpPr>
        <p:spPr>
          <a:xfrm>
            <a:off x="1371600" y="2895600"/>
            <a:ext cx="7239000" cy="2057400"/>
          </a:xfrm>
        </p:spPr>
        <p:txBody>
          <a:bodyPr>
            <a:normAutofit/>
          </a:bodyPr>
          <a:lstStyle/>
          <a:p>
            <a:pPr algn="ctr"/>
            <a:r>
              <a:rPr lang="en-US" sz="2400" b="1" dirty="0" smtClean="0">
                <a:latin typeface="Arial Black" panose="020B0A04020102020204" pitchFamily="34" charset="0"/>
                <a:cs typeface="Times New Roman" pitchFamily="18" charset="0"/>
              </a:rPr>
              <a:t>Dr. </a:t>
            </a:r>
            <a:r>
              <a:rPr lang="en-US" sz="2400" b="1" dirty="0" smtClean="0">
                <a:latin typeface="Arial Black" panose="020B0A04020102020204" pitchFamily="34" charset="0"/>
                <a:cs typeface="Times New Roman" pitchFamily="18" charset="0"/>
              </a:rPr>
              <a:t>P.SUBRAMANIAN</a:t>
            </a:r>
            <a:endParaRPr lang="en-US" sz="2400" b="1" dirty="0" smtClean="0">
              <a:latin typeface="Arial Black" panose="020B0A04020102020204" pitchFamily="34" charset="0"/>
              <a:cs typeface="Times New Roman" pitchFamily="18" charset="0"/>
            </a:endParaRPr>
          </a:p>
          <a:p>
            <a:pPr algn="ctr"/>
            <a:r>
              <a:rPr lang="en-US" sz="1900" dirty="0" smtClean="0">
                <a:latin typeface="Arial Black" panose="020B0A04020102020204" pitchFamily="34" charset="0"/>
                <a:cs typeface="Times New Roman" pitchFamily="18" charset="0"/>
              </a:rPr>
              <a:t>Assistant Professor</a:t>
            </a:r>
          </a:p>
          <a:p>
            <a:pPr algn="ctr"/>
            <a:r>
              <a:rPr lang="en-US" sz="1800" dirty="0" smtClean="0">
                <a:latin typeface="Arial Black" panose="020B0A04020102020204" pitchFamily="34" charset="0"/>
                <a:cs typeface="Times New Roman" pitchFamily="18" charset="0"/>
              </a:rPr>
              <a:t>Department of Educational Planning and Administration</a:t>
            </a:r>
          </a:p>
          <a:p>
            <a:pPr algn="ctr"/>
            <a:r>
              <a:rPr lang="en-US" sz="1800" dirty="0" smtClean="0">
                <a:latin typeface="Arial Black" panose="020B0A04020102020204" pitchFamily="34" charset="0"/>
                <a:cs typeface="Times New Roman" pitchFamily="18" charset="0"/>
              </a:rPr>
              <a:t>Tamil Nadu Teachers Education University</a:t>
            </a:r>
          </a:p>
          <a:p>
            <a:pPr algn="ctr"/>
            <a:r>
              <a:rPr lang="en-US" sz="1900" dirty="0" smtClean="0">
                <a:latin typeface="Arial Black" panose="020B0A04020102020204" pitchFamily="34" charset="0"/>
                <a:cs typeface="Times New Roman" pitchFamily="18" charset="0"/>
              </a:rPr>
              <a:t>Chennai – </a:t>
            </a:r>
            <a:r>
              <a:rPr lang="en-US" sz="1900" dirty="0" smtClean="0">
                <a:latin typeface="Arial Black" panose="020B0A04020102020204" pitchFamily="34" charset="0"/>
                <a:cs typeface="Times New Roman" pitchFamily="18" charset="0"/>
              </a:rPr>
              <a:t>600 097</a:t>
            </a:r>
            <a:r>
              <a:rPr lang="en-US" sz="1900" dirty="0" smtClean="0">
                <a:latin typeface="Arial Black" panose="020B0A04020102020204" pitchFamily="34" charset="0"/>
                <a:cs typeface="Times New Roman" pitchFamily="18" charset="0"/>
              </a:rPr>
              <a:t>.</a:t>
            </a:r>
          </a:p>
          <a:p>
            <a:endParaRPr lang="en-US" sz="1600" b="1"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371600" y="1447800"/>
            <a:ext cx="7772400" cy="4572000"/>
          </a:xfrm>
        </p:spPr>
        <p:txBody>
          <a:bodyPr>
            <a:normAutofit/>
          </a:bodyPr>
          <a:lstStyle/>
          <a:p>
            <a:pPr>
              <a:buNone/>
            </a:pPr>
            <a:r>
              <a:rPr lang="en-IN" sz="2400" dirty="0" smtClean="0">
                <a:latin typeface="Times New Roman" pitchFamily="18" charset="0"/>
                <a:cs typeface="Times New Roman" pitchFamily="18" charset="0"/>
              </a:rPr>
              <a:t>			 </a:t>
            </a:r>
          </a:p>
          <a:p>
            <a:pPr>
              <a:buNone/>
            </a:pPr>
            <a:r>
              <a:rPr lang="en-IN" sz="2800" dirty="0" smtClean="0">
                <a:solidFill>
                  <a:schemeClr val="accent3"/>
                </a:solidFill>
                <a:latin typeface="Times New Roman" pitchFamily="18" charset="0"/>
                <a:cs typeface="Times New Roman" pitchFamily="18" charset="0"/>
              </a:rPr>
              <a:t>			   Objective type Tests</a:t>
            </a:r>
          </a:p>
          <a:p>
            <a:pPr>
              <a:buNone/>
            </a:pPr>
            <a:endParaRPr lang="en-IN" sz="2800" dirty="0" smtClean="0">
              <a:latin typeface="Times New Roman" pitchFamily="18" charset="0"/>
              <a:cs typeface="Times New Roman" pitchFamily="18" charset="0"/>
            </a:endParaRPr>
          </a:p>
          <a:p>
            <a:pPr>
              <a:buNone/>
            </a:pPr>
            <a:r>
              <a:rPr lang="en-IN" sz="2400" dirty="0" smtClean="0">
                <a:solidFill>
                  <a:schemeClr val="accent6"/>
                </a:solidFill>
                <a:latin typeface="Times New Roman" pitchFamily="18" charset="0"/>
                <a:cs typeface="Times New Roman" pitchFamily="18" charset="0"/>
              </a:rPr>
              <a:t>       Recall Type			</a:t>
            </a:r>
            <a:r>
              <a:rPr lang="en-IN" sz="2400" dirty="0" smtClean="0">
                <a:solidFill>
                  <a:srgbClr val="7030A0"/>
                </a:solidFill>
                <a:latin typeface="Times New Roman" pitchFamily="18" charset="0"/>
                <a:cs typeface="Times New Roman" pitchFamily="18" charset="0"/>
              </a:rPr>
              <a:t>Recognition Type</a:t>
            </a:r>
          </a:p>
          <a:p>
            <a:pPr>
              <a:buNone/>
            </a:pPr>
            <a:endParaRPr lang="en-IN" sz="2400" dirty="0" smtClean="0">
              <a:solidFill>
                <a:schemeClr val="accent6"/>
              </a:solidFill>
              <a:latin typeface="Times New Roman" pitchFamily="18" charset="0"/>
              <a:cs typeface="Times New Roman" pitchFamily="18" charset="0"/>
            </a:endParaRPr>
          </a:p>
          <a:p>
            <a:pPr>
              <a:buNone/>
            </a:pPr>
            <a:r>
              <a:rPr lang="en-IN" sz="2000" dirty="0" smtClean="0">
                <a:solidFill>
                  <a:schemeClr val="accent6"/>
                </a:solidFill>
                <a:latin typeface="Times New Roman" pitchFamily="18" charset="0"/>
                <a:cs typeface="Times New Roman" pitchFamily="18" charset="0"/>
              </a:rPr>
              <a:t>Simple recall            Completion</a:t>
            </a:r>
          </a:p>
          <a:p>
            <a:pPr>
              <a:buNone/>
            </a:pPr>
            <a:endParaRPr lang="en-IN" sz="2400" dirty="0" smtClean="0">
              <a:latin typeface="Times New Roman" pitchFamily="18" charset="0"/>
              <a:cs typeface="Times New Roman" pitchFamily="18" charset="0"/>
            </a:endParaRPr>
          </a:p>
          <a:p>
            <a:pPr>
              <a:buNone/>
            </a:pPr>
            <a:r>
              <a:rPr lang="en-IN" sz="2400" dirty="0" smtClean="0">
                <a:latin typeface="Times New Roman" pitchFamily="18" charset="0"/>
                <a:cs typeface="Times New Roman" pitchFamily="18" charset="0"/>
              </a:rPr>
              <a:t>	</a:t>
            </a:r>
            <a:r>
              <a:rPr lang="en-IN" sz="1600" dirty="0" smtClean="0">
                <a:latin typeface="Times New Roman" pitchFamily="18" charset="0"/>
                <a:cs typeface="Times New Roman" pitchFamily="18" charset="0"/>
              </a:rPr>
              <a:t>	</a:t>
            </a:r>
          </a:p>
          <a:p>
            <a:pPr>
              <a:buNone/>
            </a:pPr>
            <a:r>
              <a:rPr lang="en-IN" sz="1600" dirty="0" smtClean="0">
                <a:solidFill>
                  <a:srgbClr val="7030A0"/>
                </a:solidFill>
                <a:latin typeface="Times New Roman" pitchFamily="18" charset="0"/>
                <a:cs typeface="Times New Roman" pitchFamily="18" charset="0"/>
              </a:rPr>
              <a:t>Multiple Choice      Matching Type           True or False Type            Grouping Type</a:t>
            </a:r>
            <a:endParaRPr lang="en-US" sz="1600" dirty="0">
              <a:solidFill>
                <a:srgbClr val="7030A0"/>
              </a:solidFill>
              <a:latin typeface="Times New Roman" pitchFamily="18" charset="0"/>
              <a:cs typeface="Times New Roman" pitchFamily="18" charset="0"/>
            </a:endParaRPr>
          </a:p>
        </p:txBody>
      </p:sp>
      <p:cxnSp>
        <p:nvCxnSpPr>
          <p:cNvPr id="6" name="Straight Connector 5"/>
          <p:cNvCxnSpPr/>
          <p:nvPr/>
        </p:nvCxnSpPr>
        <p:spPr>
          <a:xfrm rot="5400000">
            <a:off x="4762500" y="2628900"/>
            <a:ext cx="228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200400" y="2743200"/>
            <a:ext cx="3429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a:off x="3086100" y="28575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6515100" y="28575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2781300" y="34671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flipH="1" flipV="1">
            <a:off x="2590800" y="3505200"/>
            <a:ext cx="158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209800" y="3581400"/>
            <a:ext cx="1752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5400000">
            <a:off x="2095500" y="36957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a:off x="3848100" y="36957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5400000">
            <a:off x="6096794" y="3962400"/>
            <a:ext cx="1066006"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600200" y="4419600"/>
            <a:ext cx="60960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rot="5400000">
            <a:off x="1333500" y="46863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rot="5400000">
            <a:off x="3429000" y="47244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rot="5400000">
            <a:off x="5258594" y="4724400"/>
            <a:ext cx="456406"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rot="5400000">
            <a:off x="7467600" y="47244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533400"/>
            <a:ext cx="7772400" cy="990600"/>
          </a:xfrm>
        </p:spPr>
        <p:txBody>
          <a:bodyPr>
            <a:noAutofit/>
          </a:bodyPr>
          <a:lstStyle/>
          <a:p>
            <a:pPr algn="ctr"/>
            <a:r>
              <a:rPr lang="en-US" sz="3200" b="1" dirty="0" smtClean="0">
                <a:latin typeface="Times New Roman" pitchFamily="18" charset="0"/>
                <a:cs typeface="Times New Roman" pitchFamily="18" charset="0"/>
              </a:rPr>
              <a:t>CONSTRUCTION OF A GOOD ACHIEVEMENT TEST</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752600"/>
            <a:ext cx="7924800" cy="3429000"/>
          </a:xfrm>
        </p:spPr>
        <p:txBody>
          <a:bodyPr>
            <a:normAutofit fontScale="25000" lnSpcReduction="20000"/>
          </a:bodyPr>
          <a:lstStyle/>
          <a:p>
            <a:pPr lvl="0">
              <a:lnSpc>
                <a:spcPct val="120000"/>
              </a:lnSpc>
              <a:buNone/>
            </a:pPr>
            <a:r>
              <a:rPr lang="en-US" sz="9600" b="1" dirty="0" smtClean="0">
                <a:latin typeface="Times New Roman" pitchFamily="18" charset="0"/>
                <a:cs typeface="Times New Roman" pitchFamily="18" charset="0"/>
              </a:rPr>
              <a:t>	1.   Planning the test</a:t>
            </a:r>
            <a:endParaRPr lang="en-US" sz="9600" dirty="0" smtClean="0">
              <a:latin typeface="Times New Roman" pitchFamily="18" charset="0"/>
              <a:cs typeface="Times New Roman" pitchFamily="18" charset="0"/>
            </a:endParaRPr>
          </a:p>
          <a:p>
            <a:pPr lvl="0">
              <a:lnSpc>
                <a:spcPct val="120000"/>
              </a:lnSpc>
              <a:buNone/>
            </a:pPr>
            <a:r>
              <a:rPr lang="en-US" sz="9600" dirty="0" smtClean="0">
                <a:latin typeface="Times New Roman" pitchFamily="18" charset="0"/>
                <a:cs typeface="Times New Roman" pitchFamily="18" charset="0"/>
              </a:rPr>
              <a:t/>
            </a:r>
            <a:br>
              <a:rPr lang="en-US" sz="9600" dirty="0" smtClean="0">
                <a:latin typeface="Times New Roman" pitchFamily="18" charset="0"/>
                <a:cs typeface="Times New Roman" pitchFamily="18" charset="0"/>
              </a:rPr>
            </a:br>
            <a:r>
              <a:rPr lang="en-US" sz="9600" b="1" dirty="0" smtClean="0">
                <a:latin typeface="Times New Roman" pitchFamily="18" charset="0"/>
                <a:cs typeface="Times New Roman" pitchFamily="18" charset="0"/>
              </a:rPr>
              <a:t>2.   Preparing the blue print</a:t>
            </a:r>
            <a:endParaRPr lang="en-US" sz="9600" dirty="0" smtClean="0">
              <a:latin typeface="Times New Roman" pitchFamily="18" charset="0"/>
              <a:cs typeface="Times New Roman" pitchFamily="18" charset="0"/>
            </a:endParaRPr>
          </a:p>
          <a:p>
            <a:pPr lvl="0">
              <a:lnSpc>
                <a:spcPct val="120000"/>
              </a:lnSpc>
              <a:buNone/>
            </a:pPr>
            <a:r>
              <a:rPr lang="en-US" sz="9600" dirty="0" smtClean="0">
                <a:latin typeface="Times New Roman" pitchFamily="18" charset="0"/>
                <a:cs typeface="Times New Roman" pitchFamily="18" charset="0"/>
              </a:rPr>
              <a:t/>
            </a:r>
            <a:br>
              <a:rPr lang="en-US" sz="9600" dirty="0" smtClean="0">
                <a:latin typeface="Times New Roman" pitchFamily="18" charset="0"/>
                <a:cs typeface="Times New Roman" pitchFamily="18" charset="0"/>
              </a:rPr>
            </a:br>
            <a:r>
              <a:rPr lang="en-US" sz="9600" b="1" dirty="0" smtClean="0">
                <a:latin typeface="Times New Roman" pitchFamily="18" charset="0"/>
                <a:cs typeface="Times New Roman" pitchFamily="18" charset="0"/>
              </a:rPr>
              <a:t>3.   Designing questions and editing the question paper</a:t>
            </a:r>
            <a:endParaRPr lang="en-US" sz="9600" dirty="0" smtClean="0">
              <a:latin typeface="Times New Roman" pitchFamily="18" charset="0"/>
              <a:cs typeface="Times New Roman" pitchFamily="18" charset="0"/>
            </a:endParaRPr>
          </a:p>
          <a:p>
            <a:pPr lvl="0">
              <a:lnSpc>
                <a:spcPct val="120000"/>
              </a:lnSpc>
              <a:buNone/>
            </a:pPr>
            <a:r>
              <a:rPr lang="en-US" sz="9600" dirty="0" smtClean="0">
                <a:latin typeface="Times New Roman" pitchFamily="18" charset="0"/>
                <a:cs typeface="Times New Roman" pitchFamily="18" charset="0"/>
              </a:rPr>
              <a:t/>
            </a:r>
            <a:br>
              <a:rPr lang="en-US" sz="9600" dirty="0" smtClean="0">
                <a:latin typeface="Times New Roman" pitchFamily="18" charset="0"/>
                <a:cs typeface="Times New Roman" pitchFamily="18" charset="0"/>
              </a:rPr>
            </a:br>
            <a:r>
              <a:rPr lang="en-US" sz="9600" b="1" dirty="0" smtClean="0">
                <a:latin typeface="Times New Roman" pitchFamily="18" charset="0"/>
                <a:cs typeface="Times New Roman" pitchFamily="18" charset="0"/>
              </a:rPr>
              <a:t>4.   Administering the test</a:t>
            </a:r>
            <a:endParaRPr lang="en-US" sz="9600" dirty="0" smtClean="0">
              <a:latin typeface="Times New Roman" pitchFamily="18" charset="0"/>
              <a:cs typeface="Times New Roman" pitchFamily="18" charset="0"/>
            </a:endParaRPr>
          </a:p>
          <a:p>
            <a:pPr lvl="0">
              <a:lnSpc>
                <a:spcPct val="120000"/>
              </a:lnSpc>
              <a:buNone/>
            </a:pPr>
            <a:r>
              <a:rPr lang="en-US" sz="9600" dirty="0" smtClean="0">
                <a:latin typeface="Times New Roman" pitchFamily="18" charset="0"/>
                <a:cs typeface="Times New Roman" pitchFamily="18" charset="0"/>
              </a:rPr>
              <a:t/>
            </a:r>
            <a:br>
              <a:rPr lang="en-US" sz="9600" dirty="0" smtClean="0">
                <a:latin typeface="Times New Roman" pitchFamily="18" charset="0"/>
                <a:cs typeface="Times New Roman" pitchFamily="18" charset="0"/>
              </a:rPr>
            </a:br>
            <a:r>
              <a:rPr lang="en-US" sz="9600" b="1" dirty="0" smtClean="0">
                <a:latin typeface="Times New Roman" pitchFamily="18" charset="0"/>
                <a:cs typeface="Times New Roman" pitchFamily="18" charset="0"/>
              </a:rPr>
              <a:t>5.   Scoring the test</a:t>
            </a:r>
            <a:endParaRPr lang="en-US" sz="9600" dirty="0" smtClean="0">
              <a:latin typeface="Times New Roman" pitchFamily="18" charset="0"/>
              <a:cs typeface="Times New Roman" pitchFamily="18" charset="0"/>
            </a:endParaRPr>
          </a:p>
          <a:p>
            <a:pPr lvl="0">
              <a:lnSpc>
                <a:spcPct val="120000"/>
              </a:lnSpc>
              <a:buNone/>
            </a:pPr>
            <a:r>
              <a:rPr lang="en-US" sz="9600" dirty="0" smtClean="0">
                <a:latin typeface="Times New Roman" pitchFamily="18" charset="0"/>
                <a:cs typeface="Times New Roman" pitchFamily="18" charset="0"/>
              </a:rPr>
              <a:t/>
            </a:r>
            <a:br>
              <a:rPr lang="en-US" sz="9600" dirty="0" smtClean="0">
                <a:latin typeface="Times New Roman" pitchFamily="18" charset="0"/>
                <a:cs typeface="Times New Roman" pitchFamily="18" charset="0"/>
              </a:rPr>
            </a:br>
            <a:r>
              <a:rPr lang="en-US" sz="9600" b="1" dirty="0" smtClean="0">
                <a:latin typeface="Times New Roman" pitchFamily="18" charset="0"/>
                <a:cs typeface="Times New Roman" pitchFamily="18" charset="0"/>
              </a:rPr>
              <a:t>6.   Evaluating the test</a:t>
            </a:r>
            <a:endParaRPr lang="en-US" sz="9600"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685800"/>
          </a:xfrm>
        </p:spPr>
        <p:txBody>
          <a:bodyPr>
            <a:noAutofit/>
          </a:bodyPr>
          <a:lstStyle/>
          <a:p>
            <a:pPr lvl="0"/>
            <a:r>
              <a:rPr lang="en-US" sz="3200" b="1" dirty="0" smtClean="0">
                <a:latin typeface="Times New Roman" pitchFamily="18" charset="0"/>
                <a:cs typeface="Times New Roman" pitchFamily="18" charset="0"/>
              </a:rPr>
              <a:t>Planning the test</a:t>
            </a: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1295400" y="609601"/>
            <a:ext cx="7010400" cy="4114799"/>
          </a:xfrm>
        </p:spPr>
        <p:txBody>
          <a:bodyPr>
            <a:normAutofit fontScale="25000" lnSpcReduction="20000"/>
          </a:bodyPr>
          <a:lstStyle/>
          <a:p>
            <a:pPr lvl="0">
              <a:lnSpc>
                <a:spcPct val="170000"/>
              </a:lnSpc>
              <a:buNone/>
            </a:pPr>
            <a:r>
              <a:rPr lang="en-US" sz="12800" dirty="0" smtClean="0">
                <a:latin typeface="Times New Roman" pitchFamily="18" charset="0"/>
                <a:cs typeface="Times New Roman" pitchFamily="18" charset="0"/>
              </a:rPr>
              <a:t/>
            </a:r>
            <a:br>
              <a:rPr lang="en-US" sz="12800" dirty="0" smtClean="0">
                <a:latin typeface="Times New Roman" pitchFamily="18" charset="0"/>
                <a:cs typeface="Times New Roman" pitchFamily="18" charset="0"/>
              </a:rPr>
            </a:br>
            <a:r>
              <a:rPr lang="en-US" sz="12800" dirty="0" smtClean="0">
                <a:latin typeface="Times New Roman" pitchFamily="18" charset="0"/>
                <a:cs typeface="Times New Roman" pitchFamily="18" charset="0"/>
              </a:rPr>
              <a:t>1. </a:t>
            </a:r>
            <a:r>
              <a:rPr lang="en-US" sz="11200" dirty="0" err="1" smtClean="0">
                <a:latin typeface="Times New Roman" pitchFamily="18" charset="0"/>
                <a:cs typeface="Times New Roman" pitchFamily="18" charset="0"/>
              </a:rPr>
              <a:t>Weightage</a:t>
            </a:r>
            <a:r>
              <a:rPr lang="en-US" sz="11200" dirty="0" smtClean="0">
                <a:latin typeface="Times New Roman" pitchFamily="18" charset="0"/>
                <a:cs typeface="Times New Roman" pitchFamily="18" charset="0"/>
              </a:rPr>
              <a:t> to objectives </a:t>
            </a:r>
            <a:br>
              <a:rPr lang="en-US" sz="11200" dirty="0" smtClean="0">
                <a:latin typeface="Times New Roman" pitchFamily="18" charset="0"/>
                <a:cs typeface="Times New Roman" pitchFamily="18" charset="0"/>
              </a:rPr>
            </a:br>
            <a:r>
              <a:rPr lang="en-US" sz="11200" dirty="0" smtClean="0">
                <a:latin typeface="Times New Roman" pitchFamily="18" charset="0"/>
                <a:cs typeface="Times New Roman" pitchFamily="18" charset="0"/>
              </a:rPr>
              <a:t>2. </a:t>
            </a:r>
            <a:r>
              <a:rPr lang="en-US" sz="11200" dirty="0" err="1" smtClean="0">
                <a:latin typeface="Times New Roman" pitchFamily="18" charset="0"/>
                <a:cs typeface="Times New Roman" pitchFamily="18" charset="0"/>
              </a:rPr>
              <a:t>Weightage</a:t>
            </a:r>
            <a:r>
              <a:rPr lang="en-US" sz="11200" dirty="0" smtClean="0">
                <a:latin typeface="Times New Roman" pitchFamily="18" charset="0"/>
                <a:cs typeface="Times New Roman" pitchFamily="18" charset="0"/>
              </a:rPr>
              <a:t> to different areas of content</a:t>
            </a:r>
            <a:br>
              <a:rPr lang="en-US" sz="11200" dirty="0" smtClean="0">
                <a:latin typeface="Times New Roman" pitchFamily="18" charset="0"/>
                <a:cs typeface="Times New Roman" pitchFamily="18" charset="0"/>
              </a:rPr>
            </a:br>
            <a:r>
              <a:rPr lang="en-US" sz="11200" dirty="0" smtClean="0">
                <a:latin typeface="Times New Roman" pitchFamily="18" charset="0"/>
                <a:cs typeface="Times New Roman" pitchFamily="18" charset="0"/>
              </a:rPr>
              <a:t>3. </a:t>
            </a:r>
            <a:r>
              <a:rPr lang="en-US" sz="11200" dirty="0" err="1" smtClean="0">
                <a:latin typeface="Times New Roman" pitchFamily="18" charset="0"/>
                <a:cs typeface="Times New Roman" pitchFamily="18" charset="0"/>
              </a:rPr>
              <a:t>Weightage</a:t>
            </a:r>
            <a:r>
              <a:rPr lang="en-US" sz="11200" dirty="0" smtClean="0">
                <a:latin typeface="Times New Roman" pitchFamily="18" charset="0"/>
                <a:cs typeface="Times New Roman" pitchFamily="18" charset="0"/>
              </a:rPr>
              <a:t> to different forms of questions</a:t>
            </a:r>
            <a:br>
              <a:rPr lang="en-US" sz="11200" dirty="0" smtClean="0">
                <a:latin typeface="Times New Roman" pitchFamily="18" charset="0"/>
                <a:cs typeface="Times New Roman" pitchFamily="18" charset="0"/>
              </a:rPr>
            </a:br>
            <a:r>
              <a:rPr lang="en-US" sz="11200" dirty="0" smtClean="0">
                <a:latin typeface="Times New Roman" pitchFamily="18" charset="0"/>
                <a:cs typeface="Times New Roman" pitchFamily="18" charset="0"/>
              </a:rPr>
              <a:t>4. </a:t>
            </a:r>
            <a:r>
              <a:rPr lang="en-US" sz="11200" dirty="0" err="1" smtClean="0">
                <a:latin typeface="Times New Roman" pitchFamily="18" charset="0"/>
                <a:cs typeface="Times New Roman" pitchFamily="18" charset="0"/>
              </a:rPr>
              <a:t>Weightage</a:t>
            </a:r>
            <a:r>
              <a:rPr lang="en-US" sz="11200" dirty="0" smtClean="0">
                <a:latin typeface="Times New Roman" pitchFamily="18" charset="0"/>
                <a:cs typeface="Times New Roman" pitchFamily="18" charset="0"/>
              </a:rPr>
              <a:t> to difficulty level</a:t>
            </a:r>
          </a:p>
          <a:p>
            <a:pPr>
              <a:lnSpc>
                <a:spcPct val="170000"/>
              </a:lnSpc>
              <a:buNone/>
            </a:pPr>
            <a:r>
              <a:rPr lang="en-US" sz="11200" dirty="0" smtClean="0">
                <a:latin typeface="Times New Roman" pitchFamily="18" charset="0"/>
                <a:cs typeface="Times New Roman" pitchFamily="18" charset="0"/>
              </a:rPr>
              <a:t> </a:t>
            </a:r>
            <a:endParaRPr lang="en-US" sz="11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err="1" smtClean="0">
                <a:latin typeface="Times New Roman" pitchFamily="18" charset="0"/>
                <a:cs typeface="Times New Roman" pitchFamily="18" charset="0"/>
              </a:rPr>
              <a:t>Weightage</a:t>
            </a:r>
            <a:r>
              <a:rPr lang="en-US" sz="3200" b="1" dirty="0" smtClean="0">
                <a:latin typeface="Times New Roman" pitchFamily="18" charset="0"/>
                <a:cs typeface="Times New Roman" pitchFamily="18" charset="0"/>
              </a:rPr>
              <a:t> to objectives</a:t>
            </a:r>
            <a:endParaRPr lang="en-US" sz="3200" b="1" dirty="0"/>
          </a:p>
        </p:txBody>
      </p:sp>
      <p:sp>
        <p:nvSpPr>
          <p:cNvPr id="3" name="Content Placeholder 2"/>
          <p:cNvSpPr>
            <a:spLocks noGrp="1"/>
          </p:cNvSpPr>
          <p:nvPr>
            <p:ph idx="1"/>
          </p:nvPr>
        </p:nvSpPr>
        <p:spPr/>
        <p:txBody>
          <a:bodyPr>
            <a:normAutofit/>
          </a:bodyPr>
          <a:lstStyle/>
          <a:p>
            <a:pPr algn="just">
              <a:lnSpc>
                <a:spcPct val="150000"/>
              </a:lnSpc>
              <a:buNone/>
            </a:pPr>
            <a:r>
              <a:rPr lang="en-IN" sz="2800" dirty="0" smtClean="0">
                <a:latin typeface="Times New Roman" pitchFamily="18" charset="0"/>
                <a:cs typeface="Times New Roman" pitchFamily="18" charset="0"/>
              </a:rPr>
              <a:t>		The main task is to decide the </a:t>
            </a:r>
            <a:r>
              <a:rPr lang="en-IN" sz="2800" dirty="0" err="1" smtClean="0">
                <a:latin typeface="Times New Roman" pitchFamily="18" charset="0"/>
                <a:cs typeface="Times New Roman" pitchFamily="18" charset="0"/>
              </a:rPr>
              <a:t>weightage</a:t>
            </a:r>
            <a:r>
              <a:rPr lang="en-IN" sz="2800" dirty="0" smtClean="0">
                <a:latin typeface="Times New Roman" pitchFamily="18" charset="0"/>
                <a:cs typeface="Times New Roman" pitchFamily="18" charset="0"/>
              </a:rPr>
              <a:t> to be given to the different objectives formulated while teaching the unit. Out of total marks for which the question paper is set, what is the </a:t>
            </a:r>
            <a:r>
              <a:rPr lang="en-IN" sz="2800" dirty="0" err="1" smtClean="0">
                <a:latin typeface="Times New Roman" pitchFamily="18" charset="0"/>
                <a:cs typeface="Times New Roman" pitchFamily="18" charset="0"/>
              </a:rPr>
              <a:t>weightage</a:t>
            </a:r>
            <a:r>
              <a:rPr lang="en-IN" sz="2800" dirty="0" smtClean="0">
                <a:latin typeface="Times New Roman" pitchFamily="18" charset="0"/>
                <a:cs typeface="Times New Roman" pitchFamily="18" charset="0"/>
              </a:rPr>
              <a:t> given to various objectives must be decided.</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err="1" smtClean="0">
                <a:latin typeface="Times New Roman" pitchFamily="18" charset="0"/>
                <a:cs typeface="Times New Roman" pitchFamily="18" charset="0"/>
              </a:rPr>
              <a:t>Weightage</a:t>
            </a:r>
            <a:r>
              <a:rPr lang="en-US" sz="3200" b="1" dirty="0" smtClean="0">
                <a:latin typeface="Times New Roman" pitchFamily="18" charset="0"/>
                <a:cs typeface="Times New Roman" pitchFamily="18" charset="0"/>
              </a:rPr>
              <a:t> to different areas of content</a:t>
            </a:r>
            <a:br>
              <a:rPr lang="en-US" sz="3200" b="1" dirty="0" smtClean="0">
                <a:latin typeface="Times New Roman" pitchFamily="18" charset="0"/>
                <a:cs typeface="Times New Roman" pitchFamily="18" charset="0"/>
              </a:rPr>
            </a:br>
            <a:endParaRPr lang="en-US" sz="3200" b="1" dirty="0"/>
          </a:p>
        </p:txBody>
      </p:sp>
      <p:sp>
        <p:nvSpPr>
          <p:cNvPr id="3" name="Content Placeholder 2"/>
          <p:cNvSpPr>
            <a:spLocks noGrp="1"/>
          </p:cNvSpPr>
          <p:nvPr>
            <p:ph idx="1"/>
          </p:nvPr>
        </p:nvSpPr>
        <p:spPr/>
        <p:txBody>
          <a:bodyPr>
            <a:normAutofit/>
          </a:bodyPr>
          <a:lstStyle/>
          <a:p>
            <a:pPr algn="just">
              <a:lnSpc>
                <a:spcPct val="150000"/>
              </a:lnSpc>
              <a:buNone/>
            </a:pPr>
            <a:r>
              <a:rPr lang="en-IN" sz="2800" dirty="0" smtClean="0">
                <a:latin typeface="Times New Roman" pitchFamily="18" charset="0"/>
                <a:cs typeface="Times New Roman" pitchFamily="18" charset="0"/>
              </a:rPr>
              <a:t>		Having decided the number of topics to be tested, the teacher has to distribute the total marks to every topic, giving due </a:t>
            </a:r>
            <a:r>
              <a:rPr lang="en-IN" sz="2800" dirty="0" err="1" smtClean="0">
                <a:latin typeface="Times New Roman" pitchFamily="18" charset="0"/>
                <a:cs typeface="Times New Roman" pitchFamily="18" charset="0"/>
              </a:rPr>
              <a:t>weightage</a:t>
            </a:r>
            <a:r>
              <a:rPr lang="en-IN" sz="2800" dirty="0" smtClean="0">
                <a:latin typeface="Times New Roman" pitchFamily="18" charset="0"/>
                <a:cs typeface="Times New Roman" pitchFamily="18" charset="0"/>
              </a:rPr>
              <a:t> to the topics based on its importance.</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err="1" smtClean="0">
                <a:latin typeface="Times New Roman" pitchFamily="18" charset="0"/>
                <a:cs typeface="Times New Roman" pitchFamily="18" charset="0"/>
              </a:rPr>
              <a:t>Weightage</a:t>
            </a:r>
            <a:r>
              <a:rPr lang="en-US" sz="3200" b="1" dirty="0" smtClean="0">
                <a:latin typeface="Times New Roman" pitchFamily="18" charset="0"/>
                <a:cs typeface="Times New Roman" pitchFamily="18" charset="0"/>
              </a:rPr>
              <a:t> to different forms of questions</a:t>
            </a:r>
            <a:endParaRPr lang="en-US" sz="3200" b="1" dirty="0"/>
          </a:p>
        </p:txBody>
      </p:sp>
      <p:sp>
        <p:nvSpPr>
          <p:cNvPr id="3" name="Content Placeholder 2"/>
          <p:cNvSpPr>
            <a:spLocks noGrp="1"/>
          </p:cNvSpPr>
          <p:nvPr>
            <p:ph idx="1"/>
          </p:nvPr>
        </p:nvSpPr>
        <p:spPr>
          <a:xfrm>
            <a:off x="1435608" y="1219200"/>
            <a:ext cx="7498080" cy="5029200"/>
          </a:xfrm>
        </p:spPr>
        <p:txBody>
          <a:bodyPr>
            <a:normAutofit/>
          </a:bodyPr>
          <a:lstStyle/>
          <a:p>
            <a:pPr algn="just">
              <a:lnSpc>
                <a:spcPct val="150000"/>
              </a:lnSpc>
              <a:buNone/>
            </a:pPr>
            <a:r>
              <a:rPr lang="en-IN" sz="2800" dirty="0" smtClean="0">
                <a:latin typeface="Times New Roman" pitchFamily="18" charset="0"/>
                <a:cs typeface="Times New Roman" pitchFamily="18" charset="0"/>
              </a:rPr>
              <a:t>		Although different forms of tests are available, every type of test has got advantages and limitations. Hence in testing the learning outcomes, essay type, short-answer type and objective type questions may be used.</a:t>
            </a:r>
          </a:p>
          <a:p>
            <a:pPr algn="just">
              <a:lnSpc>
                <a:spcPct val="150000"/>
              </a:lnSpc>
              <a:buNone/>
            </a:pPr>
            <a:r>
              <a:rPr lang="en-IN" sz="2800" dirty="0" smtClean="0">
                <a:latin typeface="Times New Roman" pitchFamily="18" charset="0"/>
                <a:cs typeface="Times New Roman" pitchFamily="18" charset="0"/>
              </a:rPr>
              <a:t>		How much </a:t>
            </a:r>
            <a:r>
              <a:rPr lang="en-IN" sz="2800" dirty="0" err="1" smtClean="0">
                <a:latin typeface="Times New Roman" pitchFamily="18" charset="0"/>
                <a:cs typeface="Times New Roman" pitchFamily="18" charset="0"/>
              </a:rPr>
              <a:t>weightage</a:t>
            </a:r>
            <a:r>
              <a:rPr lang="en-IN" sz="2800" dirty="0" smtClean="0">
                <a:latin typeface="Times New Roman" pitchFamily="18" charset="0"/>
                <a:cs typeface="Times New Roman" pitchFamily="18" charset="0"/>
              </a:rPr>
              <a:t> to be given for different types of questions should be decided.</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err="1" smtClean="0">
                <a:latin typeface="Times New Roman" pitchFamily="18" charset="0"/>
                <a:cs typeface="Times New Roman" pitchFamily="18" charset="0"/>
              </a:rPr>
              <a:t>Weightage</a:t>
            </a:r>
            <a:r>
              <a:rPr lang="en-US" sz="3200" b="1" dirty="0" smtClean="0">
                <a:latin typeface="Times New Roman" pitchFamily="18" charset="0"/>
                <a:cs typeface="Times New Roman" pitchFamily="18" charset="0"/>
              </a:rPr>
              <a:t> to difficulty level</a:t>
            </a:r>
            <a:endParaRPr lang="en-US" sz="3200" b="1" dirty="0"/>
          </a:p>
        </p:txBody>
      </p:sp>
      <p:sp>
        <p:nvSpPr>
          <p:cNvPr id="3" name="Content Placeholder 2"/>
          <p:cNvSpPr>
            <a:spLocks noGrp="1"/>
          </p:cNvSpPr>
          <p:nvPr>
            <p:ph idx="1"/>
          </p:nvPr>
        </p:nvSpPr>
        <p:spPr/>
        <p:txBody>
          <a:bodyPr/>
          <a:lstStyle/>
          <a:p>
            <a:pPr>
              <a:lnSpc>
                <a:spcPct val="200000"/>
              </a:lnSpc>
              <a:buFont typeface="Wingdings" pitchFamily="2" charset="2"/>
              <a:buChar char="Ø"/>
            </a:pPr>
            <a:r>
              <a:rPr lang="en-IN" dirty="0" smtClean="0">
                <a:latin typeface="Times New Roman" pitchFamily="18" charset="0"/>
                <a:cs typeface="Times New Roman" pitchFamily="18" charset="0"/>
              </a:rPr>
              <a:t>	Easy</a:t>
            </a:r>
          </a:p>
          <a:p>
            <a:pPr>
              <a:lnSpc>
                <a:spcPct val="200000"/>
              </a:lnSpc>
              <a:buFont typeface="Wingdings" pitchFamily="2" charset="2"/>
              <a:buChar char="Ø"/>
            </a:pPr>
            <a:r>
              <a:rPr lang="en-IN" dirty="0" smtClean="0">
                <a:latin typeface="Times New Roman" pitchFamily="18" charset="0"/>
                <a:cs typeface="Times New Roman" pitchFamily="18" charset="0"/>
              </a:rPr>
              <a:t>	Average</a:t>
            </a:r>
          </a:p>
          <a:p>
            <a:pPr>
              <a:lnSpc>
                <a:spcPct val="200000"/>
              </a:lnSpc>
              <a:buFont typeface="Wingdings" pitchFamily="2" charset="2"/>
              <a:buChar char="Ø"/>
            </a:pPr>
            <a:r>
              <a:rPr lang="en-IN" dirty="0" smtClean="0">
                <a:latin typeface="Times New Roman" pitchFamily="18" charset="0"/>
                <a:cs typeface="Times New Roman" pitchFamily="18" charset="0"/>
              </a:rPr>
              <a:t>	Difficult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762000"/>
            <a:ext cx="7696200" cy="838200"/>
          </a:xfrm>
        </p:spPr>
        <p:txBody>
          <a:bodyPr>
            <a:noAutofit/>
          </a:bodyPr>
          <a:lstStyle/>
          <a:p>
            <a:pPr lvl="0"/>
            <a:r>
              <a:rPr lang="en-US" sz="3200" b="1" dirty="0" smtClean="0">
                <a:latin typeface="Times New Roman" pitchFamily="18" charset="0"/>
                <a:cs typeface="Times New Roman" pitchFamily="18" charset="0"/>
              </a:rPr>
              <a:t>Preparing the blue print</a:t>
            </a: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1066800" y="1447800"/>
            <a:ext cx="7866888" cy="3810000"/>
          </a:xfrm>
        </p:spPr>
        <p:txBody>
          <a:bodyPr>
            <a:normAutofit/>
          </a:bodyPr>
          <a:lstStyle/>
          <a:p>
            <a:pPr>
              <a:buNone/>
            </a:pPr>
            <a:r>
              <a:rPr lang="en-US" dirty="0" smtClean="0"/>
              <a:t>	</a:t>
            </a:r>
            <a:r>
              <a:rPr lang="en-US" sz="2800" dirty="0" smtClean="0">
                <a:latin typeface="Times New Roman" pitchFamily="18" charset="0"/>
                <a:cs typeface="Times New Roman" pitchFamily="18" charset="0"/>
              </a:rPr>
              <a:t>The three dimensional chart covers the following</a:t>
            </a:r>
          </a:p>
          <a:p>
            <a:pPr lvl="0">
              <a:buNone/>
            </a:pP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a.      Objectives to be tested</a:t>
            </a:r>
          </a:p>
          <a:p>
            <a:pPr lvl="0">
              <a:buNone/>
            </a:pP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b.      Subject matter to be covered</a:t>
            </a:r>
          </a:p>
          <a:p>
            <a:pPr lvl="0">
              <a:buNone/>
            </a:pP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c.      The form of questions</a:t>
            </a:r>
          </a:p>
          <a:p>
            <a:pPr>
              <a:buNone/>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latin typeface="Times New Roman" pitchFamily="18" charset="0"/>
                <a:cs typeface="Times New Roman" pitchFamily="18" charset="0"/>
              </a:rPr>
              <a:t>Blue print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lnSpc>
                <a:spcPct val="150000"/>
              </a:lnSpc>
              <a:buNone/>
            </a:pPr>
            <a:r>
              <a:rPr lang="en-IN" sz="2800" dirty="0" smtClean="0">
                <a:latin typeface="Times New Roman" pitchFamily="18" charset="0"/>
                <a:cs typeface="Times New Roman" pitchFamily="18" charset="0"/>
              </a:rPr>
              <a:t>		The blue print is a three dimensional chart showing the </a:t>
            </a:r>
            <a:r>
              <a:rPr lang="en-IN" sz="2800" dirty="0" err="1" smtClean="0">
                <a:latin typeface="Times New Roman" pitchFamily="18" charset="0"/>
                <a:cs typeface="Times New Roman" pitchFamily="18" charset="0"/>
              </a:rPr>
              <a:t>weightages</a:t>
            </a:r>
            <a:r>
              <a:rPr lang="en-IN" sz="2800" dirty="0" smtClean="0">
                <a:latin typeface="Times New Roman" pitchFamily="18" charset="0"/>
                <a:cs typeface="Times New Roman" pitchFamily="18" charset="0"/>
              </a:rPr>
              <a:t> given for objectives, content and form of questions. </a:t>
            </a:r>
          </a:p>
          <a:p>
            <a:pPr algn="just">
              <a:lnSpc>
                <a:spcPct val="150000"/>
              </a:lnSpc>
              <a:buNone/>
            </a:pPr>
            <a:r>
              <a:rPr lang="en-IN" sz="2800" dirty="0" smtClean="0">
                <a:latin typeface="Times New Roman" pitchFamily="18" charset="0"/>
                <a:cs typeface="Times New Roman" pitchFamily="18" charset="0"/>
              </a:rPr>
              <a:t>		Blue print is a document which gives a complete functional picture of the test.</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1143000"/>
          </a:xfrm>
        </p:spPr>
        <p:txBody>
          <a:bodyPr>
            <a:normAutofit/>
          </a:bodyPr>
          <a:lstStyle/>
          <a:p>
            <a:r>
              <a:rPr lang="en-US" sz="3200" b="1" dirty="0" smtClean="0">
                <a:latin typeface="Times New Roman" pitchFamily="18" charset="0"/>
                <a:cs typeface="Times New Roman" pitchFamily="18" charset="0"/>
              </a:rPr>
              <a:t>Designing questions</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1066800" y="1600201"/>
            <a:ext cx="7620000" cy="4114800"/>
          </a:xfrm>
        </p:spPr>
        <p:txBody>
          <a:bodyPr>
            <a:normAutofit fontScale="25000" lnSpcReduction="20000"/>
          </a:bodyPr>
          <a:lstStyle/>
          <a:p>
            <a:pPr algn="just">
              <a:buNone/>
            </a:pPr>
            <a:r>
              <a:rPr lang="en-US" sz="12800" dirty="0" smtClean="0">
                <a:latin typeface="Times New Roman" pitchFamily="18" charset="0"/>
                <a:cs typeface="Times New Roman" pitchFamily="18" charset="0"/>
              </a:rPr>
              <a:t>	</a:t>
            </a:r>
            <a:r>
              <a:rPr lang="en-US" sz="11200" dirty="0" smtClean="0">
                <a:latin typeface="Times New Roman" pitchFamily="18" charset="0"/>
                <a:cs typeface="Times New Roman" pitchFamily="18" charset="0"/>
              </a:rPr>
              <a:t>The next step is to design questions on the basis of the blueprint. It necessitates the following</a:t>
            </a:r>
          </a:p>
          <a:p>
            <a:pPr lvl="0">
              <a:buNone/>
            </a:pPr>
            <a:r>
              <a:rPr lang="en-US" sz="11200" dirty="0" smtClean="0">
                <a:latin typeface="Times New Roman" pitchFamily="18" charset="0"/>
                <a:cs typeface="Times New Roman" pitchFamily="18" charset="0"/>
              </a:rPr>
              <a:t/>
            </a:r>
            <a:br>
              <a:rPr lang="en-US" sz="11200" dirty="0" smtClean="0">
                <a:latin typeface="Times New Roman" pitchFamily="18" charset="0"/>
                <a:cs typeface="Times New Roman" pitchFamily="18" charset="0"/>
              </a:rPr>
            </a:br>
            <a:r>
              <a:rPr lang="en-US" sz="11200" dirty="0" smtClean="0">
                <a:latin typeface="Times New Roman" pitchFamily="18" charset="0"/>
                <a:cs typeface="Times New Roman" pitchFamily="18" charset="0"/>
              </a:rPr>
              <a:t>a.      Defining the objectives</a:t>
            </a:r>
          </a:p>
          <a:p>
            <a:pPr lvl="0">
              <a:buNone/>
            </a:pPr>
            <a:r>
              <a:rPr lang="en-US" sz="11200" dirty="0" smtClean="0">
                <a:latin typeface="Times New Roman" pitchFamily="18" charset="0"/>
                <a:cs typeface="Times New Roman" pitchFamily="18" charset="0"/>
              </a:rPr>
              <a:t/>
            </a:r>
            <a:br>
              <a:rPr lang="en-US" sz="11200" dirty="0" smtClean="0">
                <a:latin typeface="Times New Roman" pitchFamily="18" charset="0"/>
                <a:cs typeface="Times New Roman" pitchFamily="18" charset="0"/>
              </a:rPr>
            </a:br>
            <a:r>
              <a:rPr lang="en-US" sz="11200" dirty="0" smtClean="0">
                <a:latin typeface="Times New Roman" pitchFamily="18" charset="0"/>
                <a:cs typeface="Times New Roman" pitchFamily="18" charset="0"/>
              </a:rPr>
              <a:t>b.      Changing the objectives to specifications</a:t>
            </a:r>
          </a:p>
          <a:p>
            <a:pPr lvl="0">
              <a:buNone/>
            </a:pPr>
            <a:r>
              <a:rPr lang="en-US" sz="11200" dirty="0" smtClean="0">
                <a:latin typeface="Times New Roman" pitchFamily="18" charset="0"/>
                <a:cs typeface="Times New Roman" pitchFamily="18" charset="0"/>
              </a:rPr>
              <a:t/>
            </a:r>
            <a:br>
              <a:rPr lang="en-US" sz="11200" dirty="0" smtClean="0">
                <a:latin typeface="Times New Roman" pitchFamily="18" charset="0"/>
                <a:cs typeface="Times New Roman" pitchFamily="18" charset="0"/>
              </a:rPr>
            </a:br>
            <a:r>
              <a:rPr lang="en-US" sz="11200" dirty="0" smtClean="0">
                <a:latin typeface="Times New Roman" pitchFamily="18" charset="0"/>
                <a:cs typeface="Times New Roman" pitchFamily="18" charset="0"/>
              </a:rPr>
              <a:t>c.      Complete knowledge of the subject   </a:t>
            </a:r>
            <a:br>
              <a:rPr lang="en-US" sz="11200" dirty="0" smtClean="0">
                <a:latin typeface="Times New Roman" pitchFamily="18" charset="0"/>
                <a:cs typeface="Times New Roman" pitchFamily="18" charset="0"/>
              </a:rPr>
            </a:br>
            <a:r>
              <a:rPr lang="en-US" sz="11200" dirty="0" smtClean="0">
                <a:latin typeface="Times New Roman" pitchFamily="18" charset="0"/>
                <a:cs typeface="Times New Roman" pitchFamily="18" charset="0"/>
              </a:rPr>
              <a:t>         matter</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3200" b="1" dirty="0" smtClean="0">
                <a:latin typeface="Times New Roman" pitchFamily="18" charset="0"/>
                <a:cs typeface="Times New Roman" pitchFamily="18" charset="0"/>
              </a:rPr>
              <a:t>INTRODUCTION</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1066800" y="1295400"/>
            <a:ext cx="7866888" cy="4953000"/>
          </a:xfrm>
        </p:spPr>
        <p:txBody>
          <a:bodyPr>
            <a:normAutofit/>
          </a:bodyPr>
          <a:lstStyle/>
          <a:p>
            <a:pPr algn="just">
              <a:lnSpc>
                <a:spcPct val="150000"/>
              </a:lnSpc>
              <a:buNone/>
            </a:pPr>
            <a:r>
              <a:rPr lang="en-IN" sz="2800" dirty="0" smtClean="0">
                <a:latin typeface="Times New Roman" pitchFamily="18" charset="0"/>
                <a:cs typeface="Times New Roman" pitchFamily="18" charset="0"/>
              </a:rPr>
              <a:t>		Evaluation is a comprehensive process. For evaluating the total personality of the student, we need to employ a wide variety of psychological tools. As classroom teachers, we are interested only in the achievement of students in the subject taught to them. For finding the achievement of students, different types of tools are employed.</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Times New Roman" pitchFamily="18" charset="0"/>
                <a:cs typeface="Times New Roman" pitchFamily="18" charset="0"/>
              </a:rPr>
              <a:t>Editing the question paper</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1435608" y="1447800"/>
            <a:ext cx="7498080" cy="4191000"/>
          </a:xfrm>
        </p:spPr>
        <p:txBody>
          <a:bodyPr>
            <a:normAutofit/>
          </a:bodyPr>
          <a:lstStyle/>
          <a:p>
            <a:pPr>
              <a:buNone/>
            </a:pPr>
            <a:r>
              <a:rPr lang="en-US" sz="2800" dirty="0" smtClean="0">
                <a:latin typeface="Times New Roman" pitchFamily="18" charset="0"/>
                <a:cs typeface="Times New Roman" pitchFamily="18" charset="0"/>
              </a:rPr>
              <a:t>This step consists of the following measures</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1. Assembling the questions on the basis of their form e.g.</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Section A-Objective type</a:t>
            </a:r>
          </a:p>
          <a:p>
            <a:pPr>
              <a:buNone/>
            </a:pP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Section B-Short Answer</a:t>
            </a:r>
          </a:p>
          <a:p>
            <a:pPr>
              <a:buNone/>
            </a:pP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Section C-Essay Type</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435608" y="1447800"/>
            <a:ext cx="7498080" cy="4800600"/>
          </a:xfrm>
        </p:spPr>
        <p:txBody>
          <a:bodyPr>
            <a:normAutofit/>
          </a:bodyPr>
          <a:lstStyle/>
          <a:p>
            <a:pPr lvl="0" algn="just">
              <a:buNone/>
            </a:pPr>
            <a:r>
              <a:rPr lang="en-US" sz="2800" dirty="0" smtClean="0">
                <a:latin typeface="Times New Roman" pitchFamily="18" charset="0"/>
                <a:cs typeface="Times New Roman" pitchFamily="18" charset="0"/>
              </a:rPr>
              <a:t>2. Instructions to the students: General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instructions may be given at the beginning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of a question paper.</a:t>
            </a:r>
          </a:p>
          <a:p>
            <a:pPr lvl="0" algn="just">
              <a:buNone/>
            </a:pPr>
            <a:endParaRPr lang="en-US" sz="2800" dirty="0" smtClean="0">
              <a:latin typeface="Times New Roman" pitchFamily="18" charset="0"/>
              <a:cs typeface="Times New Roman" pitchFamily="18" charset="0"/>
            </a:endParaRPr>
          </a:p>
          <a:p>
            <a:pPr lvl="0" algn="just">
              <a:buNone/>
            </a:pPr>
            <a:r>
              <a:rPr lang="en-US" sz="2800" dirty="0" smtClean="0">
                <a:latin typeface="Times New Roman" pitchFamily="18" charset="0"/>
                <a:cs typeface="Times New Roman" pitchFamily="18" charset="0"/>
              </a:rPr>
              <a:t> 3. Implications to teachers: This facilitates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objective testing and scoring.</a:t>
            </a:r>
          </a:p>
          <a:p>
            <a:endParaRPr lang="en-US"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0800000" flipV="1">
            <a:off x="2438400" y="1066800"/>
            <a:ext cx="6248400" cy="685800"/>
          </a:xfrm>
        </p:spPr>
        <p:txBody>
          <a:bodyPr>
            <a:noAutofit/>
          </a:bodyPr>
          <a:lstStyle/>
          <a:p>
            <a:pPr lvl="0" algn="ctr"/>
            <a:r>
              <a:rPr lang="en-US" sz="3200" b="1" smtClean="0">
                <a:latin typeface="Times New Roman" pitchFamily="18" charset="0"/>
                <a:cs typeface="Times New Roman" pitchFamily="18" charset="0"/>
              </a:rPr>
              <a:t/>
            </a:r>
            <a:br>
              <a:rPr lang="en-US" sz="3200" b="1" smtClean="0">
                <a:latin typeface="Times New Roman" pitchFamily="18" charset="0"/>
                <a:cs typeface="Times New Roman" pitchFamily="18" charset="0"/>
              </a:rPr>
            </a:br>
            <a:r>
              <a:rPr lang="en-US" sz="3200" b="1" smtClean="0">
                <a:latin typeface="Times New Roman" pitchFamily="18" charset="0"/>
                <a:cs typeface="Times New Roman" pitchFamily="18" charset="0"/>
              </a:rPr>
              <a:t/>
            </a:r>
            <a:br>
              <a:rPr lang="en-US" sz="3200" b="1" smtClean="0">
                <a:latin typeface="Times New Roman" pitchFamily="18" charset="0"/>
                <a:cs typeface="Times New Roman" pitchFamily="18" charset="0"/>
              </a:rPr>
            </a:br>
            <a:r>
              <a:rPr lang="en-US" sz="3200" b="1" smtClean="0">
                <a:latin typeface="Times New Roman" pitchFamily="18" charset="0"/>
                <a:cs typeface="Times New Roman" pitchFamily="18" charset="0"/>
              </a:rPr>
              <a:t/>
            </a:r>
            <a:br>
              <a:rPr lang="en-US" sz="3200" b="1" smtClean="0">
                <a:latin typeface="Times New Roman" pitchFamily="18" charset="0"/>
                <a:cs typeface="Times New Roman" pitchFamily="18" charset="0"/>
              </a:rPr>
            </a:br>
            <a:r>
              <a:rPr lang="en-US" sz="3200" b="1" smtClean="0">
                <a:latin typeface="Times New Roman" pitchFamily="18" charset="0"/>
                <a:cs typeface="Times New Roman" pitchFamily="18" charset="0"/>
              </a:rPr>
              <a:t>Administering the test</a:t>
            </a:r>
            <a:r>
              <a:rPr lang="en-US" sz="3200" smtClean="0">
                <a:latin typeface="Times New Roman" pitchFamily="18" charset="0"/>
                <a:cs typeface="Times New Roman" pitchFamily="18" charset="0"/>
              </a:rPr>
              <a:t/>
            </a:r>
            <a:br>
              <a:rPr lang="en-US" sz="3200" smtClean="0">
                <a:latin typeface="Times New Roman" pitchFamily="18" charset="0"/>
                <a:cs typeface="Times New Roman" pitchFamily="18" charset="0"/>
              </a:rPr>
            </a:br>
            <a:r>
              <a:rPr lang="en-US" sz="3200" smtClean="0">
                <a:latin typeface="Times New Roman" pitchFamily="18" charset="0"/>
                <a:cs typeface="Times New Roman" pitchFamily="18" charset="0"/>
              </a:rPr>
              <a:t/>
            </a:r>
            <a:br>
              <a:rPr lang="en-US" sz="3200" smtClean="0">
                <a:latin typeface="Times New Roman" pitchFamily="18" charset="0"/>
                <a:cs typeface="Times New Roman" pitchFamily="18" charset="0"/>
              </a:rPr>
            </a:br>
            <a:r>
              <a:rPr lang="en-US" sz="3200" smtClean="0">
                <a:latin typeface="Times New Roman" pitchFamily="18" charset="0"/>
                <a:cs typeface="Times New Roman" pitchFamily="18" charset="0"/>
              </a:rPr>
              <a:t/>
            </a:r>
            <a:br>
              <a:rPr lang="en-US" sz="3200" smtClean="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1435608" y="1066800"/>
            <a:ext cx="7498080" cy="5181600"/>
          </a:xfrm>
        </p:spPr>
        <p:txBody>
          <a:bodyPr/>
          <a:lstStyle/>
          <a:p>
            <a:pPr>
              <a:buNone/>
            </a:pPr>
            <a:r>
              <a:rPr lang="en-US" dirty="0" smtClean="0"/>
              <a:t>	</a:t>
            </a:r>
          </a:p>
          <a:p>
            <a:pPr algn="just">
              <a:lnSpc>
                <a:spcPct val="150000"/>
              </a:lnSpc>
              <a:buNone/>
            </a:pPr>
            <a:r>
              <a:rPr lang="en-US" sz="2800" dirty="0" smtClean="0">
                <a:latin typeface="Times New Roman" pitchFamily="18" charset="0"/>
                <a:cs typeface="Times New Roman" pitchFamily="18" charset="0"/>
              </a:rPr>
              <a:t>		This involves predetermining among other things, time of testing, place of </a:t>
            </a:r>
            <a:r>
              <a:rPr lang="en-US" sz="2800" dirty="0" smtClean="0">
                <a:latin typeface="Times New Roman" pitchFamily="18" charset="0"/>
                <a:cs typeface="Times New Roman" pitchFamily="18" charset="0"/>
              </a:rPr>
              <a:t>testing and </a:t>
            </a:r>
            <a:r>
              <a:rPr lang="en-US" sz="2800" dirty="0" smtClean="0">
                <a:latin typeface="Times New Roman" pitchFamily="18" charset="0"/>
                <a:cs typeface="Times New Roman" pitchFamily="18" charset="0"/>
              </a:rPr>
              <a:t>giving of instructions.</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smtClean="0">
                <a:latin typeface="Times New Roman" pitchFamily="18" charset="0"/>
                <a:cs typeface="Times New Roman" pitchFamily="18" charset="0"/>
              </a:rPr>
              <a:t> </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 </a:t>
            </a:r>
            <a:r>
              <a:rPr lang="en-US" sz="3600" b="1" dirty="0" smtClean="0">
                <a:latin typeface="Times New Roman" pitchFamily="18" charset="0"/>
                <a:cs typeface="Times New Roman" pitchFamily="18" charset="0"/>
              </a:rPr>
              <a:t>Scoring key and marking scheme</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1066800" y="1600200"/>
            <a:ext cx="7866888" cy="4038600"/>
          </a:xfrm>
        </p:spPr>
        <p:txBody>
          <a:bodyPr>
            <a:normAutofit fontScale="92500" lnSpcReduction="10000"/>
          </a:bodyPr>
          <a:lstStyle/>
          <a:p>
            <a:pPr algn="just">
              <a:lnSpc>
                <a:spcPct val="160000"/>
              </a:lnSpc>
              <a:buNone/>
            </a:pPr>
            <a:r>
              <a:rPr lang="en-US" sz="2800" dirty="0" smtClean="0">
                <a:latin typeface="Times New Roman" pitchFamily="18" charset="0"/>
                <a:cs typeface="Times New Roman" pitchFamily="18" charset="0"/>
              </a:rPr>
              <a:t>	</a:t>
            </a:r>
            <a:r>
              <a:rPr lang="en-US" sz="2600" dirty="0" smtClean="0">
                <a:latin typeface="Times New Roman" pitchFamily="18" charset="0"/>
                <a:cs typeface="Times New Roman" pitchFamily="18" charset="0"/>
              </a:rPr>
              <a:t>A scoring key is prepared for the objective questions, and a marking scheme is made for the essay and short questions. A marking scheme is essential as it indicates</a:t>
            </a:r>
          </a:p>
          <a:p>
            <a:pPr lvl="0" algn="just">
              <a:buFont typeface="Wingdings" pitchFamily="2" charset="2"/>
              <a:buChar char="Ø"/>
            </a:pP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r>
              <a:rPr lang="en-US" sz="2600" dirty="0" smtClean="0">
                <a:latin typeface="Times New Roman" pitchFamily="18" charset="0"/>
                <a:cs typeface="Times New Roman" pitchFamily="18" charset="0"/>
              </a:rPr>
              <a:t>The </a:t>
            </a:r>
            <a:r>
              <a:rPr lang="en-US" sz="2600" dirty="0" smtClean="0">
                <a:latin typeface="Times New Roman" pitchFamily="18" charset="0"/>
                <a:cs typeface="Times New Roman" pitchFamily="18" charset="0"/>
              </a:rPr>
              <a:t>number of points or steps expected in    </a:t>
            </a:r>
            <a:br>
              <a:rPr lang="en-US" sz="2600" dirty="0" smtClean="0">
                <a:latin typeface="Times New Roman" pitchFamily="18" charset="0"/>
                <a:cs typeface="Times New Roman" pitchFamily="18" charset="0"/>
              </a:rPr>
            </a:br>
            <a:r>
              <a:rPr lang="en-US" sz="2600" dirty="0" smtClean="0">
                <a:latin typeface="Times New Roman" pitchFamily="18" charset="0"/>
                <a:cs typeface="Times New Roman" pitchFamily="18" charset="0"/>
              </a:rPr>
              <a:t>        the answer</a:t>
            </a:r>
          </a:p>
          <a:p>
            <a:pPr lvl="0" algn="just">
              <a:buFont typeface="Wingdings" pitchFamily="2" charset="2"/>
              <a:buChar char="Ø"/>
            </a:pPr>
            <a:r>
              <a:rPr lang="en-US" sz="2600" dirty="0" smtClean="0">
                <a:latin typeface="Times New Roman" pitchFamily="18" charset="0"/>
                <a:cs typeface="Times New Roman" pitchFamily="18" charset="0"/>
              </a:rPr>
              <a:t>       The outline of each point or step expected in    </a:t>
            </a:r>
            <a:br>
              <a:rPr lang="en-US" sz="2600" dirty="0" smtClean="0">
                <a:latin typeface="Times New Roman" pitchFamily="18" charset="0"/>
                <a:cs typeface="Times New Roman" pitchFamily="18" charset="0"/>
              </a:rPr>
            </a:br>
            <a:r>
              <a:rPr lang="en-US" sz="2600" dirty="0" smtClean="0">
                <a:latin typeface="Times New Roman" pitchFamily="18" charset="0"/>
                <a:cs typeface="Times New Roman" pitchFamily="18" charset="0"/>
              </a:rPr>
              <a:t>        the answer</a:t>
            </a:r>
          </a:p>
          <a:p>
            <a:pPr algn="just">
              <a:buFont typeface="Wingdings" pitchFamily="2" charset="2"/>
              <a:buChar char="Ø"/>
            </a:pPr>
            <a:r>
              <a:rPr lang="en-US" sz="2600" dirty="0" smtClean="0">
                <a:latin typeface="Times New Roman" pitchFamily="18" charset="0"/>
                <a:cs typeface="Times New Roman" pitchFamily="18" charset="0"/>
              </a:rPr>
              <a:t>       The </a:t>
            </a:r>
            <a:r>
              <a:rPr lang="en-US" sz="2600" dirty="0" err="1" smtClean="0">
                <a:latin typeface="Times New Roman" pitchFamily="18" charset="0"/>
                <a:cs typeface="Times New Roman" pitchFamily="18" charset="0"/>
              </a:rPr>
              <a:t>weightage</a:t>
            </a:r>
            <a:r>
              <a:rPr lang="en-US" sz="2600" dirty="0" smtClean="0">
                <a:latin typeface="Times New Roman" pitchFamily="18" charset="0"/>
                <a:cs typeface="Times New Roman" pitchFamily="18" charset="0"/>
              </a:rPr>
              <a:t> to each of these points or    </a:t>
            </a:r>
            <a:br>
              <a:rPr lang="en-US" sz="2600" dirty="0" smtClean="0">
                <a:latin typeface="Times New Roman" pitchFamily="18" charset="0"/>
                <a:cs typeface="Times New Roman" pitchFamily="18" charset="0"/>
              </a:rPr>
            </a:br>
            <a:r>
              <a:rPr lang="en-US" sz="2600" dirty="0" smtClean="0">
                <a:latin typeface="Times New Roman" pitchFamily="18" charset="0"/>
                <a:cs typeface="Times New Roman" pitchFamily="18" charset="0"/>
              </a:rPr>
              <a:t>       steps</a:t>
            </a:r>
          </a:p>
          <a:p>
            <a:pPr lvl="0">
              <a:buNone/>
            </a:pPr>
            <a:endParaRPr lang="en-US" sz="2400" dirty="0" smtClean="0"/>
          </a:p>
          <a:p>
            <a:pPr lvl="0">
              <a:buNone/>
            </a:pPr>
            <a:endParaRPr lang="en-US" sz="2800" dirty="0" smtClean="0"/>
          </a:p>
          <a:p>
            <a:pPr>
              <a:buNone/>
            </a:pPr>
            <a:endParaRPr lang="en-US"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latin typeface="Times New Roman" pitchFamily="18" charset="0"/>
                <a:cs typeface="Times New Roman" pitchFamily="18" charset="0"/>
              </a:rPr>
              <a:t>Standardizing the test</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1066800" y="1447800"/>
            <a:ext cx="7866888" cy="4800600"/>
          </a:xfrm>
        </p:spPr>
        <p:txBody>
          <a:bodyPr>
            <a:normAutofit/>
          </a:bodyPr>
          <a:lstStyle/>
          <a:p>
            <a:pPr algn="just">
              <a:lnSpc>
                <a:spcPct val="150000"/>
              </a:lnSpc>
              <a:buNone/>
            </a:pPr>
            <a:r>
              <a:rPr lang="en-US" sz="2800" dirty="0" smtClean="0">
                <a:latin typeface="Times New Roman" pitchFamily="18" charset="0"/>
                <a:cs typeface="Times New Roman" pitchFamily="18" charset="0"/>
              </a:rPr>
              <a:t>		In evaluating a test, a few questions need to be asked. If the scores are extremely high, it may assume that the test was too easy for the class. If the scores seem very low, the test was probably too difficult. A review of the question paper necessitates three steps:</a:t>
            </a:r>
          </a:p>
          <a:p>
            <a:pPr>
              <a:lnSpc>
                <a:spcPct val="150000"/>
              </a:lnSpc>
            </a:pPr>
            <a:endParaRPr lang="en-US"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435608" y="1219200"/>
            <a:ext cx="7498080" cy="5029200"/>
          </a:xfrm>
        </p:spPr>
        <p:txBody>
          <a:bodyPr/>
          <a:lstStyle/>
          <a:p>
            <a:pPr lvl="0">
              <a:buNone/>
            </a:pPr>
            <a:endParaRPr lang="en-US" dirty="0" smtClean="0"/>
          </a:p>
          <a:p>
            <a:pPr lvl="0">
              <a:lnSpc>
                <a:spcPct val="150000"/>
              </a:lnSpc>
              <a:buNone/>
            </a:pPr>
            <a:r>
              <a:rPr lang="en-US" dirty="0" smtClean="0">
                <a:latin typeface="Times New Roman" pitchFamily="18" charset="0"/>
                <a:cs typeface="Times New Roman" pitchFamily="18" charset="0"/>
              </a:rPr>
              <a:t>a. Question </a:t>
            </a:r>
            <a:r>
              <a:rPr lang="en-US" dirty="0" smtClean="0">
                <a:latin typeface="Times New Roman" pitchFamily="18" charset="0"/>
                <a:cs typeface="Times New Roman" pitchFamily="18" charset="0"/>
              </a:rPr>
              <a:t>wise </a:t>
            </a:r>
            <a:r>
              <a:rPr lang="en-US" dirty="0" smtClean="0">
                <a:latin typeface="Times New Roman" pitchFamily="18" charset="0"/>
                <a:cs typeface="Times New Roman" pitchFamily="18" charset="0"/>
              </a:rPr>
              <a:t>analysis (before </a:t>
            </a:r>
            <a:r>
              <a:rPr lang="en-US" dirty="0" smtClean="0">
                <a:latin typeface="Times New Roman" pitchFamily="18" charset="0"/>
                <a:cs typeface="Times New Roman" pitchFamily="18" charset="0"/>
              </a:rPr>
              <a:t>the test)</a:t>
            </a:r>
          </a:p>
          <a:p>
            <a:pPr lvl="0">
              <a:lnSpc>
                <a:spcPct val="150000"/>
              </a:lnSpc>
              <a:buNone/>
            </a:pPr>
            <a:r>
              <a:rPr lang="en-US" dirty="0" smtClean="0">
                <a:latin typeface="Times New Roman" pitchFamily="18" charset="0"/>
                <a:cs typeface="Times New Roman" pitchFamily="18" charset="0"/>
              </a:rPr>
              <a:t>b. Critical evaluation of the </a:t>
            </a:r>
            <a:r>
              <a:rPr lang="en-US" dirty="0" smtClean="0">
                <a:latin typeface="Times New Roman" pitchFamily="18" charset="0"/>
                <a:cs typeface="Times New Roman" pitchFamily="18" charset="0"/>
              </a:rPr>
              <a:t>test (</a:t>
            </a:r>
            <a:r>
              <a:rPr lang="en-US" dirty="0" smtClean="0">
                <a:latin typeface="Times New Roman" pitchFamily="18" charset="0"/>
                <a:cs typeface="Times New Roman" pitchFamily="18" charset="0"/>
              </a:rPr>
              <a:t>before the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test)</a:t>
            </a:r>
          </a:p>
          <a:p>
            <a:pPr lvl="0">
              <a:lnSpc>
                <a:spcPct val="150000"/>
              </a:lnSpc>
              <a:buNone/>
            </a:pPr>
            <a:r>
              <a:rPr lang="en-US" dirty="0" smtClean="0">
                <a:latin typeface="Times New Roman" pitchFamily="18" charset="0"/>
                <a:cs typeface="Times New Roman" pitchFamily="18" charset="0"/>
              </a:rPr>
              <a:t>c. Item </a:t>
            </a:r>
            <a:r>
              <a:rPr lang="en-US" dirty="0" smtClean="0">
                <a:latin typeface="Times New Roman" pitchFamily="18" charset="0"/>
                <a:cs typeface="Times New Roman" pitchFamily="18" charset="0"/>
              </a:rPr>
              <a:t>analysis (</a:t>
            </a:r>
            <a:r>
              <a:rPr lang="en-US" dirty="0" smtClean="0">
                <a:latin typeface="Times New Roman" pitchFamily="18" charset="0"/>
                <a:cs typeface="Times New Roman" pitchFamily="18" charset="0"/>
              </a:rPr>
              <a:t>after the test)</a:t>
            </a: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b="1" dirty="0" smtClean="0">
                <a:latin typeface="Times New Roman" pitchFamily="18" charset="0"/>
                <a:cs typeface="Times New Roman" pitchFamily="18" charset="0"/>
              </a:rPr>
              <a:t>Question wise analysis</a:t>
            </a:r>
            <a:endParaRPr lang="en-US" dirty="0" smtClean="0">
              <a:latin typeface="Times New Roman" pitchFamily="18" charset="0"/>
              <a:cs typeface="Times New Roman" pitchFamily="18" charset="0"/>
            </a:endParaRPr>
          </a:p>
          <a:p>
            <a:pPr algn="just">
              <a:lnSpc>
                <a:spcPct val="150000"/>
              </a:lnSpc>
              <a:buNone/>
            </a:pPr>
            <a:r>
              <a:rPr lang="en-US" sz="2800" dirty="0" smtClean="0">
                <a:latin typeface="Times New Roman" pitchFamily="18" charset="0"/>
                <a:cs typeface="Times New Roman" pitchFamily="18" charset="0"/>
              </a:rPr>
              <a:t>   		Each question is analyzed according to objective, specification, topic, question type and form, estimated difficulty level, time needed, and marks allotted.</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435608" y="1219200"/>
            <a:ext cx="7498080" cy="5029200"/>
          </a:xfrm>
        </p:spPr>
        <p:txBody>
          <a:bodyPr>
            <a:normAutofit/>
          </a:bodyPr>
          <a:lstStyle/>
          <a:p>
            <a:pPr>
              <a:buNone/>
            </a:pPr>
            <a:r>
              <a:rPr lang="en-US" b="1" dirty="0" smtClean="0">
                <a:latin typeface="Times New Roman" pitchFamily="18" charset="0"/>
                <a:cs typeface="Times New Roman" pitchFamily="18" charset="0"/>
              </a:rPr>
              <a:t>   </a:t>
            </a:r>
          </a:p>
          <a:p>
            <a:pPr algn="just">
              <a:buNone/>
            </a:pPr>
            <a:r>
              <a:rPr lang="en-US" b="1" dirty="0" smtClean="0">
                <a:latin typeface="Times New Roman" pitchFamily="18" charset="0"/>
                <a:cs typeface="Times New Roman" pitchFamily="18" charset="0"/>
              </a:rPr>
              <a:t>   Critical evaluation</a:t>
            </a:r>
            <a:r>
              <a:rPr lang="en-US" dirty="0" smtClean="0">
                <a:latin typeface="Times New Roman" pitchFamily="18" charset="0"/>
                <a:cs typeface="Times New Roman" pitchFamily="18" charset="0"/>
              </a:rPr>
              <a:t> </a:t>
            </a:r>
          </a:p>
          <a:p>
            <a:pPr algn="just">
              <a:lnSpc>
                <a:spcPct val="150000"/>
              </a:lnSpc>
              <a:buNone/>
            </a:pPr>
            <a:r>
              <a:rPr lang="en-US"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It is used to avoid any duplication, spelling mistakes, ambiguities that may exist in the paper. A qualitative and quantitative assessment of the test should be done.</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anose="02020603050405020304" pitchFamily="18" charset="0"/>
                <a:cs typeface="Times New Roman" panose="02020603050405020304" pitchFamily="18" charset="0"/>
              </a:rPr>
              <a:t>REFERENCES</a:t>
            </a:r>
            <a:endParaRPr lang="en-US"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Autofit/>
          </a:bodyPr>
          <a:lstStyle/>
          <a:p>
            <a:pPr algn="just"/>
            <a:r>
              <a:rPr lang="en-US" sz="2800" dirty="0" smtClean="0">
                <a:latin typeface="Times New Roman" pitchFamily="18" charset="0"/>
                <a:cs typeface="Times New Roman" pitchFamily="18" charset="0"/>
              </a:rPr>
              <a:t>Mohan </a:t>
            </a:r>
            <a:r>
              <a:rPr lang="en-US" sz="2800" dirty="0" err="1" smtClean="0">
                <a:latin typeface="Times New Roman" pitchFamily="18" charset="0"/>
                <a:cs typeface="Times New Roman" pitchFamily="18" charset="0"/>
              </a:rPr>
              <a:t>Radha</a:t>
            </a:r>
            <a:r>
              <a:rPr lang="en-US" sz="2800" dirty="0" smtClean="0">
                <a:latin typeface="Times New Roman" pitchFamily="18" charset="0"/>
                <a:cs typeface="Times New Roman" pitchFamily="18" charset="0"/>
              </a:rPr>
              <a:t>, (2002</a:t>
            </a:r>
            <a:r>
              <a:rPr lang="en-US" sz="2800" i="1" dirty="0" smtClean="0">
                <a:latin typeface="Times New Roman" pitchFamily="18" charset="0"/>
                <a:cs typeface="Times New Roman" pitchFamily="18" charset="0"/>
              </a:rPr>
              <a:t>). Innovative Science Teaching for Physical Science Teachers</a:t>
            </a:r>
            <a:r>
              <a:rPr lang="en-US" sz="2800" dirty="0" smtClean="0">
                <a:latin typeface="Times New Roman" pitchFamily="18" charset="0"/>
                <a:cs typeface="Times New Roman" pitchFamily="18" charset="0"/>
              </a:rPr>
              <a:t>. New </a:t>
            </a:r>
            <a:r>
              <a:rPr lang="en-US" sz="2800" dirty="0" err="1" smtClean="0">
                <a:latin typeface="Times New Roman" pitchFamily="18" charset="0"/>
                <a:cs typeface="Times New Roman" pitchFamily="18" charset="0"/>
              </a:rPr>
              <a:t>Delhi:Prentice</a:t>
            </a:r>
            <a:r>
              <a:rPr lang="en-US" sz="2800" dirty="0" smtClean="0">
                <a:latin typeface="Times New Roman" pitchFamily="18" charset="0"/>
                <a:cs typeface="Times New Roman" pitchFamily="18" charset="0"/>
              </a:rPr>
              <a:t> Hall of India Private Limited.</a:t>
            </a:r>
          </a:p>
          <a:p>
            <a:pPr algn="just"/>
            <a:r>
              <a:rPr lang="en-US" sz="2800" dirty="0" smtClean="0">
                <a:latin typeface="Times New Roman" pitchFamily="18" charset="0"/>
                <a:cs typeface="Times New Roman" pitchFamily="18" charset="0"/>
              </a:rPr>
              <a:t>Sharma, R.A.(2007). </a:t>
            </a:r>
            <a:r>
              <a:rPr lang="en-US" sz="2800" i="1" dirty="0" smtClean="0">
                <a:latin typeface="Times New Roman" pitchFamily="18" charset="0"/>
                <a:cs typeface="Times New Roman" pitchFamily="18" charset="0"/>
              </a:rPr>
              <a:t>Essential of Educational Technology and Management. </a:t>
            </a:r>
            <a:r>
              <a:rPr lang="en-US" sz="2800" dirty="0" err="1" smtClean="0">
                <a:latin typeface="Times New Roman" pitchFamily="18" charset="0"/>
                <a:cs typeface="Times New Roman" pitchFamily="18" charset="0"/>
              </a:rPr>
              <a:t>Meerut:R.Lall</a:t>
            </a:r>
            <a:r>
              <a:rPr lang="en-US" sz="2800" dirty="0" smtClean="0">
                <a:latin typeface="Times New Roman" pitchFamily="18" charset="0"/>
                <a:cs typeface="Times New Roman" pitchFamily="18" charset="0"/>
              </a:rPr>
              <a:t> Book Depot.</a:t>
            </a:r>
          </a:p>
          <a:p>
            <a:pPr algn="just"/>
            <a:r>
              <a:rPr lang="en-US" sz="2800" dirty="0" smtClean="0">
                <a:latin typeface="Times New Roman" pitchFamily="18" charset="0"/>
                <a:cs typeface="Times New Roman" pitchFamily="18" charset="0"/>
              </a:rPr>
              <a:t>http://gsamutha.blogspot.in/2013/11/constructionof-good-achievement-test.html</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endParaRPr lang="en-US" sz="8000" dirty="0" smtClean="0">
              <a:latin typeface="Times New Roman" pitchFamily="18" charset="0"/>
              <a:cs typeface="Times New Roman" pitchFamily="18" charset="0"/>
            </a:endParaRPr>
          </a:p>
          <a:p>
            <a:pPr>
              <a:buNone/>
            </a:pPr>
            <a:r>
              <a:rPr lang="en-US" sz="8000" dirty="0">
                <a:latin typeface="Times New Roman" pitchFamily="18" charset="0"/>
                <a:cs typeface="Times New Roman" pitchFamily="18" charset="0"/>
              </a:rPr>
              <a:t>	</a:t>
            </a:r>
            <a:r>
              <a:rPr lang="en-US" sz="8000" dirty="0" smtClean="0">
                <a:latin typeface="Times New Roman" pitchFamily="18" charset="0"/>
                <a:cs typeface="Times New Roman" pitchFamily="18" charset="0"/>
              </a:rPr>
              <a:t>	THANK YOU</a:t>
            </a:r>
            <a:endParaRPr lang="en-US" sz="8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Times New Roman" pitchFamily="18" charset="0"/>
                <a:cs typeface="Times New Roman" pitchFamily="18" charset="0"/>
              </a:rPr>
              <a:t>ACHIEVEMENT TEST</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1219200" y="1447800"/>
            <a:ext cx="7714488" cy="3962400"/>
          </a:xfrm>
        </p:spPr>
        <p:txBody>
          <a:bodyPr>
            <a:normAutofit lnSpcReduction="10000"/>
          </a:bodyPr>
          <a:lstStyle/>
          <a:p>
            <a:pPr algn="just">
              <a:buNone/>
            </a:pPr>
            <a:r>
              <a:rPr lang="en-US" dirty="0" smtClean="0">
                <a:latin typeface="Times New Roman" pitchFamily="18" charset="0"/>
                <a:cs typeface="Times New Roman" pitchFamily="18" charset="0"/>
              </a:rPr>
              <a:t>		Any test that measures the attainments of a student after a period of learning is called an achievement test</a:t>
            </a:r>
          </a:p>
          <a:p>
            <a:pPr algn="just">
              <a:buNone/>
            </a:pPr>
            <a:r>
              <a:rPr lang="en-US" dirty="0" smtClean="0">
                <a:latin typeface="Times New Roman" pitchFamily="18" charset="0"/>
                <a:cs typeface="Times New Roman" pitchFamily="18" charset="0"/>
              </a:rPr>
              <a:t>	</a:t>
            </a:r>
          </a:p>
          <a:p>
            <a:pPr algn="just">
              <a:buNone/>
            </a:pPr>
            <a:r>
              <a:rPr lang="en-US" dirty="0" smtClean="0">
                <a:latin typeface="Times New Roman" pitchFamily="18" charset="0"/>
                <a:cs typeface="Times New Roman" pitchFamily="18" charset="0"/>
              </a:rPr>
              <a:t>		An achievement test is a test designed to measure the effects of specific teaching or training in an area of curriculum</a:t>
            </a:r>
          </a:p>
          <a:p>
            <a:pPr algn="just">
              <a:buNone/>
            </a:pPr>
            <a:r>
              <a:rPr lang="en-IN" sz="2000" dirty="0" smtClean="0">
                <a:latin typeface="Times New Roman" pitchFamily="18" charset="0"/>
                <a:cs typeface="Times New Roman" pitchFamily="18" charset="0"/>
              </a:rPr>
              <a:t>				-International Dictionary of Education</a:t>
            </a:r>
            <a:endParaRPr lang="en-US" sz="2000"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srcRect/>
          <a:stretch>
            <a:fillRect/>
          </a:stretch>
        </p:blipFill>
        <p:spPr bwMode="auto">
          <a:xfrm>
            <a:off x="-2" y="0"/>
            <a:ext cx="9520519"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STANDARDIZED TEST</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lnSpc>
                <a:spcPct val="150000"/>
              </a:lnSpc>
              <a:buNone/>
            </a:pPr>
            <a:r>
              <a:rPr lang="en-IN" sz="2800" dirty="0" smtClean="0">
                <a:latin typeface="Times New Roman" pitchFamily="18" charset="0"/>
                <a:cs typeface="Times New Roman" pitchFamily="18" charset="0"/>
              </a:rPr>
              <a:t>		A standardized test is a test consisting of carefully selected test items after having been given to a number of samples under standard conditions.</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ORAL TEST </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lgn="just">
              <a:lnSpc>
                <a:spcPct val="150000"/>
              </a:lnSpc>
              <a:buFont typeface="Wingdings" pitchFamily="2" charset="2"/>
              <a:buChar char="Ø"/>
            </a:pPr>
            <a:r>
              <a:rPr lang="en-IN" dirty="0" smtClean="0">
                <a:latin typeface="Times New Roman" pitchFamily="18" charset="0"/>
                <a:cs typeface="Times New Roman" pitchFamily="18" charset="0"/>
              </a:rPr>
              <a:t>Extensively used in lower classes.</a:t>
            </a:r>
          </a:p>
          <a:p>
            <a:pPr algn="just">
              <a:lnSpc>
                <a:spcPct val="150000"/>
              </a:lnSpc>
              <a:buFont typeface="Wingdings" pitchFamily="2" charset="2"/>
              <a:buChar char="Ø"/>
            </a:pPr>
            <a:r>
              <a:rPr lang="en-IN" dirty="0" smtClean="0">
                <a:latin typeface="Times New Roman" pitchFamily="18" charset="0"/>
                <a:cs typeface="Times New Roman" pitchFamily="18" charset="0"/>
              </a:rPr>
              <a:t>In higher classes, Oral test can be used in science practical examination.</a:t>
            </a:r>
          </a:p>
          <a:p>
            <a:pPr algn="just">
              <a:lnSpc>
                <a:spcPct val="150000"/>
              </a:lnSpc>
              <a:buFont typeface="Wingdings" pitchFamily="2" charset="2"/>
              <a:buChar char="Ø"/>
            </a:pPr>
            <a:r>
              <a:rPr lang="en-IN" dirty="0" smtClean="0">
                <a:latin typeface="Times New Roman" pitchFamily="18" charset="0"/>
                <a:cs typeface="Times New Roman" pitchFamily="18" charset="0"/>
              </a:rPr>
              <a:t>Viva-voce </a:t>
            </a:r>
            <a:r>
              <a:rPr lang="en-IN" dirty="0" smtClean="0">
                <a:latin typeface="Times New Roman" pitchFamily="18" charset="0"/>
                <a:cs typeface="Times New Roman" pitchFamily="18" charset="0"/>
              </a:rPr>
              <a:t>examination.</a:t>
            </a:r>
            <a:endParaRPr lang="en-IN" dirty="0" smtClean="0">
              <a:latin typeface="Times New Roman" pitchFamily="18" charset="0"/>
              <a:cs typeface="Times New Roman" pitchFamily="18" charset="0"/>
            </a:endParaRPr>
          </a:p>
          <a:p>
            <a:pPr algn="just">
              <a:lnSpc>
                <a:spcPct val="150000"/>
              </a:lnSpc>
              <a:buFont typeface="Wingdings" pitchFamily="2" charset="2"/>
              <a:buChar char="Ø"/>
            </a:pPr>
            <a:r>
              <a:rPr lang="en-IN" dirty="0" smtClean="0">
                <a:latin typeface="Times New Roman" pitchFamily="18" charset="0"/>
                <a:cs typeface="Times New Roman" pitchFamily="18" charset="0"/>
              </a:rPr>
              <a:t>To get immediate feedback from the students on the information provided to them.</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ESSAY TEST</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1066800" y="1447800"/>
            <a:ext cx="7866888" cy="4648200"/>
          </a:xfrm>
        </p:spPr>
        <p:txBody>
          <a:bodyPr>
            <a:normAutofit lnSpcReduction="10000"/>
          </a:bodyPr>
          <a:lstStyle/>
          <a:p>
            <a:pPr algn="just">
              <a:lnSpc>
                <a:spcPct val="150000"/>
              </a:lnSpc>
              <a:buFont typeface="Wingdings" pitchFamily="2" charset="2"/>
              <a:buChar char="Ø"/>
            </a:pPr>
            <a:r>
              <a:rPr lang="en-IN" sz="2800" dirty="0" smtClean="0">
                <a:latin typeface="Times New Roman" pitchFamily="18" charset="0"/>
                <a:cs typeface="Times New Roman" pitchFamily="18" charset="0"/>
              </a:rPr>
              <a:t>Essay tests demand long answers.</a:t>
            </a:r>
          </a:p>
          <a:p>
            <a:pPr algn="just">
              <a:lnSpc>
                <a:spcPct val="150000"/>
              </a:lnSpc>
              <a:buFont typeface="Wingdings" pitchFamily="2" charset="2"/>
              <a:buChar char="Ø"/>
            </a:pPr>
            <a:r>
              <a:rPr lang="en-IN" sz="2800" dirty="0" smtClean="0">
                <a:latin typeface="Times New Roman" pitchFamily="18" charset="0"/>
                <a:cs typeface="Times New Roman" pitchFamily="18" charset="0"/>
              </a:rPr>
              <a:t>Students has to organise and express ideas in writing clearly and concisely.</a:t>
            </a:r>
          </a:p>
          <a:p>
            <a:pPr algn="just">
              <a:lnSpc>
                <a:spcPct val="150000"/>
              </a:lnSpc>
              <a:buFont typeface="Wingdings" pitchFamily="2" charset="2"/>
              <a:buChar char="Ø"/>
            </a:pPr>
            <a:r>
              <a:rPr lang="en-IN" sz="2800" dirty="0" smtClean="0">
                <a:latin typeface="Times New Roman" pitchFamily="18" charset="0"/>
                <a:cs typeface="Times New Roman" pitchFamily="18" charset="0"/>
              </a:rPr>
              <a:t>Lot of subjectivity is involved in evaluation of the answer script.</a:t>
            </a:r>
          </a:p>
          <a:p>
            <a:pPr algn="just">
              <a:lnSpc>
                <a:spcPct val="150000"/>
              </a:lnSpc>
              <a:buFont typeface="Wingdings" pitchFamily="2" charset="2"/>
              <a:buChar char="Ø"/>
            </a:pPr>
            <a:r>
              <a:rPr lang="en-IN" sz="2800" dirty="0" smtClean="0">
                <a:latin typeface="Times New Roman" pitchFamily="18" charset="0"/>
                <a:cs typeface="Times New Roman" pitchFamily="18" charset="0"/>
              </a:rPr>
              <a:t>Extraneous factors like neatness in presentation and good hand writing play a part.</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SHORT ANSWER TYPE QUESTIONS</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lnSpc>
                <a:spcPct val="150000"/>
              </a:lnSpc>
              <a:buFont typeface="Wingdings" pitchFamily="2" charset="2"/>
              <a:buChar char="Ø"/>
            </a:pPr>
            <a:r>
              <a:rPr lang="en-IN" sz="2800" dirty="0" smtClean="0">
                <a:latin typeface="Times New Roman" pitchFamily="18" charset="0"/>
                <a:cs typeface="Times New Roman" pitchFamily="18" charset="0"/>
              </a:rPr>
              <a:t>Questions demand answer in a paragraph or few sentences are asked in this category.</a:t>
            </a:r>
          </a:p>
          <a:p>
            <a:pPr algn="just">
              <a:lnSpc>
                <a:spcPct val="150000"/>
              </a:lnSpc>
              <a:buFont typeface="Wingdings" pitchFamily="2" charset="2"/>
              <a:buChar char="Ø"/>
            </a:pPr>
            <a:r>
              <a:rPr lang="en-IN" sz="2800" dirty="0" smtClean="0">
                <a:latin typeface="Times New Roman" pitchFamily="18" charset="0"/>
                <a:cs typeface="Times New Roman" pitchFamily="18" charset="0"/>
              </a:rPr>
              <a:t>Students select the relevant information or facts which explain a particular situation for answering the questions.</a:t>
            </a:r>
          </a:p>
          <a:p>
            <a:pPr algn="just">
              <a:lnSpc>
                <a:spcPct val="150000"/>
              </a:lnSpc>
              <a:buFont typeface="Wingdings" pitchFamily="2" charset="2"/>
              <a:buChar char="Ø"/>
            </a:pPr>
            <a:r>
              <a:rPr lang="en-IN" sz="2800" dirty="0" smtClean="0">
                <a:latin typeface="Times New Roman" pitchFamily="18" charset="0"/>
                <a:cs typeface="Times New Roman" pitchFamily="18" charset="0"/>
              </a:rPr>
              <a:t>e.g. State the Faraday’s law or electrolysis.</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OBJECTIVE TYPE TEST</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lnSpc>
                <a:spcPct val="150000"/>
              </a:lnSpc>
              <a:buFont typeface="Wingdings" pitchFamily="2" charset="2"/>
              <a:buChar char="Ø"/>
            </a:pPr>
            <a:r>
              <a:rPr lang="en-IN" sz="2800" dirty="0" smtClean="0">
                <a:latin typeface="Times New Roman" pitchFamily="18" charset="0"/>
                <a:cs typeface="Times New Roman" pitchFamily="18" charset="0"/>
              </a:rPr>
              <a:t>An objective test is so named because the system of scoring is objective rather than subjective as in the case of an essay test.</a:t>
            </a:r>
          </a:p>
          <a:p>
            <a:pPr algn="just">
              <a:lnSpc>
                <a:spcPct val="150000"/>
              </a:lnSpc>
              <a:buFont typeface="Wingdings" pitchFamily="2" charset="2"/>
              <a:buChar char="Ø"/>
            </a:pPr>
            <a:r>
              <a:rPr lang="en-IN" sz="2800" dirty="0" smtClean="0">
                <a:latin typeface="Times New Roman" pitchFamily="18" charset="0"/>
                <a:cs typeface="Times New Roman" pitchFamily="18" charset="0"/>
              </a:rPr>
              <a:t>It require specific answers in one or two words.</a:t>
            </a:r>
          </a:p>
          <a:p>
            <a:pPr algn="just">
              <a:lnSpc>
                <a:spcPct val="150000"/>
              </a:lnSpc>
              <a:buFont typeface="Wingdings" pitchFamily="2" charset="2"/>
              <a:buChar char="Ø"/>
            </a:pPr>
            <a:r>
              <a:rPr lang="en-IN" sz="2800" dirty="0" smtClean="0">
                <a:latin typeface="Times New Roman" pitchFamily="18" charset="0"/>
                <a:cs typeface="Times New Roman" pitchFamily="18" charset="0"/>
              </a:rPr>
              <a:t>In fact a lot of thought and care is involved in the framing of objective type items.</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1660</TotalTime>
  <Words>347</Words>
  <Application>Microsoft Office PowerPoint</Application>
  <PresentationFormat>On-screen Show (4:3)</PresentationFormat>
  <Paragraphs>109</Paragraphs>
  <Slides>29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 Black</vt:lpstr>
      <vt:lpstr>Gill Sans MT</vt:lpstr>
      <vt:lpstr>Times New Roman</vt:lpstr>
      <vt:lpstr>Verdana</vt:lpstr>
      <vt:lpstr>Wingdings</vt:lpstr>
      <vt:lpstr>Wingdings 2</vt:lpstr>
      <vt:lpstr>Solstice</vt:lpstr>
      <vt:lpstr>CONSTRUCTION OF AN ACHIEVEMENT TEST</vt:lpstr>
      <vt:lpstr>INTRODUCTION</vt:lpstr>
      <vt:lpstr>ACHIEVEMENT TEST</vt:lpstr>
      <vt:lpstr>PowerPoint Presentation</vt:lpstr>
      <vt:lpstr>STANDARDIZED TEST</vt:lpstr>
      <vt:lpstr>ORAL TEST </vt:lpstr>
      <vt:lpstr>ESSAY TEST</vt:lpstr>
      <vt:lpstr>SHORT ANSWER TYPE QUESTIONS</vt:lpstr>
      <vt:lpstr>OBJECTIVE TYPE TEST</vt:lpstr>
      <vt:lpstr>PowerPoint Presentation</vt:lpstr>
      <vt:lpstr>CONSTRUCTION OF A GOOD ACHIEVEMENT TEST</vt:lpstr>
      <vt:lpstr>Planning the test </vt:lpstr>
      <vt:lpstr>Weightage to objectives</vt:lpstr>
      <vt:lpstr>Weightage to different areas of content </vt:lpstr>
      <vt:lpstr>Weightage to different forms of questions</vt:lpstr>
      <vt:lpstr>Weightage to difficulty level</vt:lpstr>
      <vt:lpstr>Preparing the blue print </vt:lpstr>
      <vt:lpstr>Blue print </vt:lpstr>
      <vt:lpstr>Designing questions</vt:lpstr>
      <vt:lpstr>Editing the question paper</vt:lpstr>
      <vt:lpstr>PowerPoint Presentation</vt:lpstr>
      <vt:lpstr>   Administering the test   </vt:lpstr>
      <vt:lpstr>   Scoring key and marking scheme </vt:lpstr>
      <vt:lpstr>Standardizing the test</vt:lpstr>
      <vt:lpstr>PowerPoint Presentation</vt:lpstr>
      <vt:lpstr>PowerPoint Presentation</vt:lpstr>
      <vt:lpstr>PowerPoint Presentation</vt:lpstr>
      <vt:lpstr>REFERENCES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GOD</dc:creator>
  <cp:lastModifiedBy>GOD</cp:lastModifiedBy>
  <cp:revision>225</cp:revision>
  <dcterms:created xsi:type="dcterms:W3CDTF">2006-08-16T00:00:00Z</dcterms:created>
  <dcterms:modified xsi:type="dcterms:W3CDTF">2020-07-31T17:15:48Z</dcterms:modified>
</cp:coreProperties>
</file>